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35"/>
  </p:notesMasterIdLst>
  <p:sldIdLst>
    <p:sldId id="256" r:id="rId2"/>
    <p:sldId id="273" r:id="rId3"/>
    <p:sldId id="296" r:id="rId4"/>
    <p:sldId id="321" r:id="rId5"/>
    <p:sldId id="299" r:id="rId6"/>
    <p:sldId id="316" r:id="rId7"/>
    <p:sldId id="303" r:id="rId8"/>
    <p:sldId id="311" r:id="rId9"/>
    <p:sldId id="290" r:id="rId10"/>
    <p:sldId id="292" r:id="rId11"/>
    <p:sldId id="291" r:id="rId12"/>
    <p:sldId id="293" r:id="rId13"/>
    <p:sldId id="298" r:id="rId14"/>
    <p:sldId id="300" r:id="rId15"/>
    <p:sldId id="294" r:id="rId16"/>
    <p:sldId id="305" r:id="rId17"/>
    <p:sldId id="301" r:id="rId18"/>
    <p:sldId id="302" r:id="rId19"/>
    <p:sldId id="307" r:id="rId20"/>
    <p:sldId id="308" r:id="rId21"/>
    <p:sldId id="309" r:id="rId22"/>
    <p:sldId id="310" r:id="rId23"/>
    <p:sldId id="312" r:id="rId24"/>
    <p:sldId id="306" r:id="rId25"/>
    <p:sldId id="315" r:id="rId26"/>
    <p:sldId id="314" r:id="rId27"/>
    <p:sldId id="317" r:id="rId28"/>
    <p:sldId id="318" r:id="rId29"/>
    <p:sldId id="319" r:id="rId30"/>
    <p:sldId id="320" r:id="rId31"/>
    <p:sldId id="322" r:id="rId32"/>
    <p:sldId id="323" r:id="rId33"/>
    <p:sldId id="289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3" autoAdjust="0"/>
  </p:normalViewPr>
  <p:slideViewPr>
    <p:cSldViewPr>
      <p:cViewPr>
        <p:scale>
          <a:sx n="70" d="100"/>
          <a:sy n="70" d="100"/>
        </p:scale>
        <p:origin x="-116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37B3A1-89E2-4113-95E8-B9E917629307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8FEEBC-3E9F-4F6A-B5DC-73F95F948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E116A2B2-A343-4A96-A02D-C320251D0586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7863B9-E2AD-416F-97E4-E800C46AC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ABC7-884E-4990-ADD1-27321BDC0ED5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8E5D0-D372-4C86-AAAF-8C54870FE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5E2F9-87FD-414E-8AE6-628E8892B614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1D84-BA2D-4819-91C8-A1CFEA3F4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EF207-EF83-4DD6-9714-2B9F1F7092CF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D1BB-4B14-4A57-A860-41F3A75B3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7AB1E-DE7C-4DA6-AE99-2933B6E77F0F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27D5B-8B09-4609-8227-35326471D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5B240-FACD-40DF-8F4A-939D21E7D7B7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4E486-B668-487A-BD77-C8573456F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91B28-47FC-4E19-999D-3C04164E6D5C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A124EF8-7AF4-4102-A51D-D5C760597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D5359-D009-48B5-8339-8CA79DA3E7BB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01FB-210F-472A-9F16-CE68D430F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F4AEF-526B-41DF-8B25-B68CCBBA47ED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7520-FCE7-496E-8448-B748B915A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7D2E474D-2AA8-4A0D-8852-7CF024B0201A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320B375-EC28-4074-9E80-29CAF9DD3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41C54D43-7EB1-49E2-8B95-D9446089DA39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96E73C3C-904C-437E-85E5-1F5D2B092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C23A807-0C22-4884-A404-E1883F71DFFA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D6B2B0E-5B45-48CA-B28C-33FFFCA2C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43" r:id="rId6"/>
    <p:sldLayoutId id="2147484244" r:id="rId7"/>
    <p:sldLayoutId id="2147484252" r:id="rId8"/>
    <p:sldLayoutId id="2147484253" r:id="rId9"/>
    <p:sldLayoutId id="2147484245" r:id="rId10"/>
    <p:sldLayoutId id="2147484246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5C8FE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8AA4D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9243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030983"/>
            <a:ext cx="8062912" cy="1470025"/>
          </a:xfrm>
        </p:spPr>
        <p:txBody>
          <a:bodyPr anchor="ctr"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Контроль воздухопроницаемости зданий и сооружений.</a:t>
            </a:r>
            <a:b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Аттестация специалистов по контролю воздухопроницаемости</a:t>
            </a:r>
            <a:endParaRPr lang="ru-RU" sz="32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151264"/>
            <a:ext cx="7415832" cy="71789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Докладчик: Сластихин Арсений Владиславович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107327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Принцип измерения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628775"/>
            <a:ext cx="4897239" cy="4465638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Сущность метода заключается в том, что в испытываемый объект нагнетают или отсасывают из него воздух и после установления стационарного воздушного потока через вентилятор при фиксированном перепаде давления между испытываемым объемом и наружной средой измеряют расход воздуха через вентилятор и приравнивают его к расходу воздуха, фильтрующегося через неплотности ограждений, ограничивающих испытываемый объект. По результатам измерений вычисляют обобщенные характеристики воздухопроницаемости испытываемого объекта.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3960440" cy="403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107327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Воздухопроницаемость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628775"/>
            <a:ext cx="8713787" cy="4465638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Использование аэродвери позволяет получить ответы на следующие вопросы:</a:t>
            </a:r>
          </a:p>
          <a:p>
            <a:pPr marL="822706" lvl="1" indent="-38404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Каким образом происходит воздухообмен в здании;</a:t>
            </a:r>
          </a:p>
          <a:p>
            <a:pPr marL="822706" lvl="1" indent="-38404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Насколько герметичны ограждающие конструкции;</a:t>
            </a:r>
          </a:p>
          <a:p>
            <a:pPr marL="822706" lvl="1" indent="-38404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Насколько велики теплопотери, вызванные утечкой воздуха;</a:t>
            </a:r>
          </a:p>
          <a:p>
            <a:pPr marL="822706" lvl="1" indent="-38404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Является ли кратность воздухообмена излишней или недостаточной;</a:t>
            </a:r>
          </a:p>
          <a:p>
            <a:pPr marL="822706" lvl="1" indent="-38404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Целесообразно ли использование принудительной вентиляции;</a:t>
            </a:r>
          </a:p>
          <a:p>
            <a:pPr marL="822706" lvl="1" indent="-38404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Где расположены скрытые дефекты ограждающих конструкций;</a:t>
            </a:r>
          </a:p>
          <a:p>
            <a:pPr marL="822706" lvl="1" indent="-38404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Каковы размеры скрытых дефектов;</a:t>
            </a:r>
          </a:p>
          <a:p>
            <a:pPr marL="822706" lvl="1" indent="-38404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Каково влияние отдельных дефектов на воздухообмен и энергопотери.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36904" cy="107327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Оборудование для проведения контроля</a:t>
            </a:r>
            <a:endParaRPr lang="ru-RU" sz="32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31"/>
            <a:ext cx="8497639" cy="720105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Основными компонентами аэродвери являются калиброванный измерительный вентилятор большой мощности, оснащенный комплектом датчиков, и электронный манометр со специализированным программным обеспечением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80" t="20531" r="13445" b="18264"/>
          <a:stretch>
            <a:fillRect/>
          </a:stretch>
        </p:blipFill>
        <p:spPr bwMode="auto">
          <a:xfrm>
            <a:off x="1835696" y="3519010"/>
            <a:ext cx="5472608" cy="30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36904" cy="107327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Вентилятор</a:t>
            </a:r>
            <a:endParaRPr lang="ru-RU" sz="32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5"/>
            <a:ext cx="8497639" cy="1008112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создания разницы давления используется специальный калиброванный вентилятор мощностью 0.75 л.с.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Имеет плавную регулировку скорости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зависимости от модели производительность составляет от 8 000 до 14 000 м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/ч что позволяет контролировать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здания большого внутреннего объема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\\Serverkachestvo\Папки сотрудников\Сластихин\!!!КВП!!!\BlowerDoor-Training-Kachestvo-July-2013\Pictures\_MGP3747.JPG"/>
          <p:cNvPicPr>
            <a:picLocks noChangeAspect="1" noChangeArrowheads="1"/>
          </p:cNvPicPr>
          <p:nvPr/>
        </p:nvPicPr>
        <p:blipFill>
          <a:blip r:embed="rId3" cstate="print"/>
          <a:srcRect l="9231" r="15385"/>
          <a:stretch>
            <a:fillRect/>
          </a:stretch>
        </p:blipFill>
        <p:spPr bwMode="auto">
          <a:xfrm>
            <a:off x="2483768" y="3429000"/>
            <a:ext cx="3528392" cy="311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36904" cy="107327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Дифференциальный манометр</a:t>
            </a:r>
            <a:endParaRPr lang="ru-RU" sz="32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844825"/>
            <a:ext cx="5473303" cy="1008112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Измерение разницы давления и управление вентилятором осуществляются дифференциальным манометром.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 манометру подсоединяются трубки, одна из которых находится за испытуемым помещением, а вторая вставляется в вентилятор для измерения потока, который создает вентилятор.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88840"/>
            <a:ext cx="20028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47664" y="5013176"/>
            <a:ext cx="864096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5733256"/>
            <a:ext cx="864096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Схема установки 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Раму с натянутым воздухонепроницаемым полотном устанавливают в дверном проеме.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Затем, в специальную юбку в полотне вставляют вентилятор.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Производят соединение шлангов и кабелей с манометром и вентилятором.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51520" y="1700808"/>
            <a:ext cx="40756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37"/>
            <a:ext cx="8229600" cy="1398587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Подготовка здания к тесту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0444" y="5290120"/>
            <a:ext cx="7777980" cy="587152"/>
          </a:xfrm>
        </p:spPr>
        <p:txBody>
          <a:bodyPr/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Важным этапом подготовки к контролю является герметизация вентиляционных отверстий, дымоходов каминов и печей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тд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 descr="C:\Users\Fujitsu\THERMOGRAPHY\Klient-Reports\LLU\FOTO\IMG_1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1916832"/>
            <a:ext cx="3816425" cy="286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Fujitsu\THERMOGRAPHY\Klient-Reports\LLU\FOTO\IMG_18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16832"/>
            <a:ext cx="3846815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98587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Процесс установки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\\Serverkachestvo\Папки сотрудников\Сластихин\!!!КВП!!!\BlowerDoor-Training-Kachestvo-July-2013\Pictures\IMG_2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2"/>
            <a:ext cx="3600400" cy="48005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67944" y="3717032"/>
            <a:ext cx="360040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4680520" cy="352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2261"/>
            <a:ext cx="8229600" cy="1398587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Процесс измерения и поиск мест инфильтрации</a:t>
            </a:r>
            <a:endParaRPr lang="ru-RU" sz="32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923928" y="1988840"/>
            <a:ext cx="5040560" cy="4104456"/>
          </a:xfrm>
        </p:spPr>
        <p:txBody>
          <a:bodyPr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Измерения проводят создавая избыточное или пониженное давление внутри испытуемого помещения.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Проводится постепенное изменение разницы давления. Тест проводится в двух направлениях: с созданием разряжения и с избыточным давлением внутри помещения.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достижении разности давлений 10, 20, 30, 40, 50 Па записывают полученные значения разности давлений и давление на вентиляторе.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Users\Fujitsu\THERMOGRAPHY\Klient-Reports\RBS SKALS\FOTO\IMG_1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47345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2261"/>
            <a:ext cx="8229600" cy="1398587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Поиск мест инфильтрации</a:t>
            </a:r>
            <a:endParaRPr lang="ru-RU" sz="32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23528" y="1988840"/>
            <a:ext cx="8363272" cy="1944216"/>
          </a:xfrm>
        </p:spPr>
        <p:txBody>
          <a:bodyPr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определения мест инфильтрации воздуха в тестируемое помещение используется тепловизор или дымогенератор.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 счет разницы температур наружного воздуха и температур поверхностей ограждающей конструкции с помощью тепловизора хорошо видны места через которые присасывается воздух с улицы.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 помощью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дымогенератора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можно также выявить места через которые просачивается воздух с улицы а также отследить путь его прохождения.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107327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Тепло и комфорт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775"/>
            <a:ext cx="8425631" cy="4465638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Проблема энергоэффективности зданий и жилых помещений была всегда актуальна. Жильцам всегда важно чтобы у них зимой было тепло дома и чтобы не пришлось тратить дополнительные средства на поддержания комфортной температуры в доме или квартире.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 то на сколько жилье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энергоэффективно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на сколько в нем будет тепло и комфортно отвечают три фактора: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822706" lvl="1" indent="-384048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Сопротивление теплопередаче ограждающих конструкций;</a:t>
            </a:r>
          </a:p>
          <a:p>
            <a:pPr marL="822706" lvl="1" indent="-384048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Воздухопроницаемость ограждающих конструкций;</a:t>
            </a:r>
          </a:p>
          <a:p>
            <a:pPr marL="822706" lvl="1" indent="-384048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Эффективность работы систем отопления, вентиляции и кондиционирования.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комфортного проживания необходимо чтобы эти все факторы соответствовали нормам. 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98587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Поиск мест инфильтрации</a:t>
            </a:r>
            <a:endParaRPr lang="ru-RU" sz="32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13199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2"/>
            <a:ext cx="4183649" cy="24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 rot="19217730">
            <a:off x="5565271" y="2278559"/>
            <a:ext cx="1585800" cy="63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323528" y="4149080"/>
            <a:ext cx="8363272" cy="2099320"/>
          </a:xfrm>
        </p:spPr>
        <p:txBody>
          <a:bodyPr/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Термограммы зенитного фонаря. Первая термограмма сделана в отсутствии разницы давлений между помещением и улицей.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Вторая термограмма сделана при разнице давлений -50 Па (в помещении давление ниже чем снаружи).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На второй термограмме хорошо видно место инфильтрации воздуха с улицы (выделено красным).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98587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Поиск мест инфильтрации</a:t>
            </a:r>
            <a:endParaRPr lang="ru-RU" sz="32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5292080" y="1689720"/>
            <a:ext cx="3456384" cy="2099320"/>
          </a:xfrm>
        </p:spPr>
        <p:txBody>
          <a:bodyPr/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Термограмма внешней части здания до и после создания разницы давлений (внутри избыточное давление).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Fujitsu\THERMOGRAPHY\Klient-Reports\Plienciema16\TERMO\F3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4897468" cy="288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5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4241042" cy="250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AutoShape 10"/>
          <p:cNvCxnSpPr>
            <a:cxnSpLocks noChangeShapeType="1"/>
          </p:cNvCxnSpPr>
          <p:nvPr/>
        </p:nvCxnSpPr>
        <p:spPr bwMode="auto">
          <a:xfrm rot="5400000">
            <a:off x="3741365" y="4619675"/>
            <a:ext cx="863600" cy="498475"/>
          </a:xfrm>
          <a:prstGeom prst="straightConnector1">
            <a:avLst/>
          </a:prstGeom>
          <a:noFill/>
          <a:ln w="6985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98587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Поиск мест инфильтрации</a:t>
            </a:r>
            <a:endParaRPr lang="ru-RU" sz="32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323528" y="4149080"/>
            <a:ext cx="8363272" cy="2099320"/>
          </a:xfrm>
        </p:spPr>
        <p:txBody>
          <a:bodyPr/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Стена из керамзитобетонных блоков без штукатурки.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Керамзитобетон имеет высокую воздухопроницаемость, что объясняет появление мест инфильтрации непосредственно через блоки, а не через швы.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" name="Picture 3" descr="C:\Users\Fujitsu\THERMOGRAPHY\Klient-Reports\Apogi-Janis\FOTO\IMG_6557.JPG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bright="20000"/>
          </a:blip>
          <a:stretch>
            <a:fillRect/>
          </a:stretch>
        </p:blipFill>
        <p:spPr bwMode="auto">
          <a:xfrm>
            <a:off x="5364088" y="1484784"/>
            <a:ext cx="3240360" cy="2430270"/>
          </a:xfrm>
          <a:prstGeom prst="rect">
            <a:avLst/>
          </a:prstGeom>
          <a:noFill/>
        </p:spPr>
      </p:pic>
      <p:pic>
        <p:nvPicPr>
          <p:cNvPr id="12" name="Picture 2" descr="C:\Users\Fujitsu\THERMOGRAPHY\Klient-Reports\Apogi-Janis\TERMO\TH919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741" y="1484784"/>
            <a:ext cx="4978331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98587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Поиск мест инфильтрации</a:t>
            </a:r>
            <a:endParaRPr lang="ru-RU" sz="32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323528" y="4149080"/>
            <a:ext cx="3888432" cy="2099320"/>
          </a:xfrm>
        </p:spPr>
        <p:txBody>
          <a:bodyPr/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Контроль в процессе строительства дома. Тест проводился с целью определения качества укладки пароизоляции.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Условия контроля: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снаружи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=+16⁰С,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внутри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=+19⁰С,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Т=3⁰С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C:\Users\Fujitsu\IRBEST\WWW\ROOF-BD-FOT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412776"/>
            <a:ext cx="3457280" cy="2592288"/>
          </a:xfrm>
          <a:noFill/>
        </p:spPr>
      </p:pic>
      <p:pic>
        <p:nvPicPr>
          <p:cNvPr id="9" name="Picture 2" descr="C:\Users\Fujitsu\IRBEST\WWW\ROOF-BD-0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412776"/>
            <a:ext cx="4320480" cy="254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Fujitsu\IRBEST\WWW\ROOF-BD-40P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149080"/>
            <a:ext cx="4320480" cy="254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7239000" cy="1362075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Результаты измерений</a:t>
            </a:r>
            <a:endParaRPr lang="ru-RU" sz="32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5301208"/>
            <a:ext cx="7791400" cy="10801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Измеренные значения перепада давлений и давления на вентиляторе заносятся в специализированное ПО.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результатам контроля составляется протокол в котором отображаются значения кратности воздухообмена и воздухопроницаемости, строятся графики.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2736304" cy="380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3" y="1556792"/>
            <a:ext cx="341057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9542"/>
            <a:ext cx="8784976" cy="143331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Факторы влияющие на достоверность неразрушающего контроля </a:t>
            </a:r>
            <a:endParaRPr lang="ru-RU" sz="32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667000" y="2204864"/>
            <a:ext cx="3873500" cy="59665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Оборудование</a:t>
            </a:r>
            <a:r>
              <a:rPr lang="ru-RU" sz="1600" b="1" dirty="0"/>
              <a:t> </a:t>
            </a:r>
            <a:endParaRPr lang="ru-RU" b="1" dirty="0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699792" y="3120380"/>
            <a:ext cx="3873500" cy="59665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Персонал</a:t>
            </a:r>
            <a:endParaRPr lang="ru-RU" b="1" dirty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699792" y="4073252"/>
            <a:ext cx="3873500" cy="108394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Нормативная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документация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537321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Ни один из факторов  не является определяющим, и общая достоверность результатов контроля определяется значением худшего из составляющих.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2981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Персонал 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Контроль воздухопроницаемости зданий является манометрическим способом течеискания.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Как и другие способы течеискания контроль воздухопроницаемости требует от специалиста определенных знаний и навыков проведения измерений.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 целью обеспечения достоверности контроля и качества его проведения НУЦ "Качество“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проводит подготовку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аттестацию специалистов по контролю воздухопроницаемости.</a:t>
            </a:r>
          </a:p>
          <a:p>
            <a:endParaRPr lang="ru-RU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2981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Экзамены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процессе аттестации специалисты сдают:</a:t>
            </a:r>
          </a:p>
          <a:p>
            <a:pPr lvl="1"/>
            <a:r>
              <a:rPr lang="ru-RU" sz="2800" dirty="0" smtClean="0">
                <a:latin typeface="Arial" pitchFamily="34" charset="0"/>
                <a:cs typeface="Arial" pitchFamily="34" charset="0"/>
              </a:rPr>
              <a:t>Общий экзамен на знание основных физических закономерностей и способов течеискания.</a:t>
            </a:r>
          </a:p>
          <a:p>
            <a:pPr lvl="1"/>
            <a:r>
              <a:rPr lang="ru-RU" sz="2800" dirty="0" smtClean="0">
                <a:latin typeface="Arial" pitchFamily="34" charset="0"/>
                <a:cs typeface="Arial" pitchFamily="34" charset="0"/>
              </a:rPr>
              <a:t>Специальный экзамен на знание требований стандартов по контролю воздухопроницаемости.</a:t>
            </a:r>
          </a:p>
          <a:p>
            <a:pPr lvl="1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Практический экзамен.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2981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Практический экзамены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610088"/>
          </a:xfrm>
        </p:spPr>
        <p:txBody>
          <a:bodyPr/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Практический экзамен сдается на современном профессиональном оборудовании.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378" y="2276872"/>
            <a:ext cx="5749453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82981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Образцы для практического экзамена</a:t>
            </a:r>
            <a:endParaRPr lang="ru-RU" sz="32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810800"/>
            <a:ext cx="4402832" cy="610088"/>
          </a:xfrm>
        </p:spPr>
        <p:txBody>
          <a:bodyPr/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В качестве образцов используются реальные помещения, а также специальный симулятор с тремя регулируемыми заслонками.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Арсений\YandexDisk\Лазаревское\КВП 2013 08 15-19\20130719_154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21951"/>
            <a:ext cx="4680520" cy="3510389"/>
          </a:xfrm>
          <a:prstGeom prst="rect">
            <a:avLst/>
          </a:prstGeom>
          <a:noFill/>
        </p:spPr>
      </p:pic>
      <p:pic>
        <p:nvPicPr>
          <p:cNvPr id="1027" name="Picture 3" descr="C:\Users\Арсений\YandexDisk\Лазаревское\Фото КВП (все)\20140221_104146.jpg"/>
          <p:cNvPicPr>
            <a:picLocks noChangeAspect="1" noChangeArrowheads="1"/>
          </p:cNvPicPr>
          <p:nvPr/>
        </p:nvPicPr>
        <p:blipFill>
          <a:blip r:embed="rId4" cstate="print"/>
          <a:srcRect l="13455" t="11565" b="20883"/>
          <a:stretch>
            <a:fillRect/>
          </a:stretch>
        </p:blipFill>
        <p:spPr bwMode="auto">
          <a:xfrm rot="16200000" flipH="1" flipV="1">
            <a:off x="4780011" y="2916930"/>
            <a:ext cx="4824534" cy="2824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107327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Тепло и комфорт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628775"/>
            <a:ext cx="8713787" cy="4465638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Наибольшая часть тепла содержится в воздухе внутри помещения и если есть какие-либо сквозные щели то воздух будет уходить, унося с собой тепло, или присасываться холодный воздух, который тепла не прибавит.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Воздухопроницаемость ограждающих конструкций оказывает существенное влияние как на обеспечение комфорта, так и на параметры энергоэффективности здания.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Неконтролируемое прохождение воздуха через неплотности окон, дверей, стен и перекрытий</a:t>
            </a:r>
          </a:p>
          <a:p>
            <a:pPr marL="822706" lvl="1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ускоряет износ строительных конструкций,</a:t>
            </a:r>
          </a:p>
          <a:p>
            <a:pPr marL="822706" lvl="1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вызывает дискомфорт,</a:t>
            </a:r>
          </a:p>
          <a:p>
            <a:pPr marL="822706" lvl="1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является причиной повышенных энергозатрат на обогрев и кондиционирование.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По этой причине параметры воздухопроницаемости ограждающих конструкций и методы контроля стандартизованы и регламентируются нормативными документами.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43002"/>
            <a:ext cx="8229600" cy="82981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Образцы для практического экзамена</a:t>
            </a:r>
            <a:endParaRPr lang="ru-RU" sz="32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23928" y="1772816"/>
            <a:ext cx="4402832" cy="4536504"/>
          </a:xfrm>
        </p:spPr>
        <p:txBody>
          <a:bodyPr anchor="ctr"/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Симулятор здания с регулируемыми заслонками позволяет имитировать разную воздухопроницаемость конструкции.</a:t>
            </a:r>
          </a:p>
          <a:p>
            <a:pPr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5"/>
            <a:ext cx="2808312" cy="470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43002"/>
            <a:ext cx="8229600" cy="82981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Итоги аттестации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55576" y="1772816"/>
            <a:ext cx="7571184" cy="4320480"/>
          </a:xfrm>
        </p:spPr>
        <p:txBody>
          <a:bodyPr anchor="t"/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При успешной сдаче квалификационных экзаменов специалисты получают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квалификационные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удостоверения по методу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ПВТ (проникающими веществами - течеискание) с пометкой «контроль воздухопроницаемости».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84984"/>
            <a:ext cx="74600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43002"/>
            <a:ext cx="8229600" cy="82981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Перспективы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55576" y="1772816"/>
            <a:ext cx="7571184" cy="4320480"/>
          </a:xfrm>
        </p:spPr>
        <p:txBody>
          <a:bodyPr anchor="t"/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Контроль воздухопроницаемости зданий и сооружений хоть и существует достаточно давно, получил свое развитие в России относительно недавно (отсутствие оборудования, необязательность исполнения).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Предъявление высоких требований к возводимым жилым домам будут являться основным двигателем в развитии метода.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Также необходимо совершенствовать нормативную документацию, которая устанавливала бы более высокие требования и учитывала возможности современного оборудования.</a:t>
            </a:r>
          </a:p>
          <a:p>
            <a:pPr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032"/>
            <a:ext cx="8229600" cy="1399032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Спасибо </a:t>
            </a:r>
            <a:br>
              <a:rPr lang="ru-RU" sz="6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6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за </a:t>
            </a:r>
            <a:br>
              <a:rPr lang="ru-RU" sz="6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6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внимание!</a:t>
            </a:r>
            <a:endParaRPr lang="ru-RU" sz="6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107327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Термины и определения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628775"/>
            <a:ext cx="8713787" cy="4465638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Инфильтрация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Перемещение воздуха через ограждения из окружающей среды в помещение вследствие ветрового и теплового напоров, формирующих перепад давления воздуха снаружи и внутри помещения.</a:t>
            </a: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Воздухопроницаемость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Свойство ограждения пропускать воздух.</a:t>
            </a: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Объемная воздухопроницаемость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Воздухопроницаемость, равная объемному расходу воздуха в единицу времени, приходящемуся на 1 м2 ограждения, и выражаемая в кубических метрах на квадратный метр в час [ м /(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-ч)].</a:t>
            </a: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Массовая воздухопроницаемость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Воздухопроницаемость, равная массовому расходу воздуха в единицу времени, приходящемуся на 1 м2 ограждения и выражаемая в килограммах на квадратный метр в час [ кг/(м -ч)]</a:t>
            </a: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Кратность воздухообмена замкнутого объема при испытаниях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Отношение при испытаниях объемного расхода воздуха к внутреннему объему в единицу времени, выражаемая в часах в минус первой степени ( ч-1)</a:t>
            </a: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Кратность воздухообмена замкнутого объема при разности давлений в 50 Па: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Отношение объемного расхода воздуха к внутреннему объему в единицу времени при разности давлений между испытуемым объемом и наружной средой в 50 Па, выражаемое в часах в минус первой степени (ч-1).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107327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Нормативные документы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628775"/>
            <a:ext cx="8713787" cy="4032473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Первого июля 2010 г.  вступил в силу Федеральный закон Российской Федерации от 30 декабря 2009 г. N 384-ФЗ "Технический регламент о безопасности зданий и сооружений", согласно ст.6 ч.1 и ст.42 ч.3 которого,  распоряжением Правительства РФ от 21 июня 2010 года N 1047-р был утвержден  перечень национальных стандартов и сводов правил, в результате применения которых,  на обязательной основе обеспечивается соблюдение требований Федерального закона "Технический регламент о безопасности зданий и сооружений". В указанном выше перечне под № 80 указан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СНиП 23-02-2003 "Тепловая защита зданий"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Разделы 4-12; приложения В, Г, Д. 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Пункт 11.4 СНиП 23-02-2003 гласит: "При приемке зданий в эксплуатацию следует осуществлять  выборочный контроль кратности воздухообмена в 2-3 помещениях (квартирах) или в здании при разности давлений 50 Па согласно разделу 8 и ГОСТ 31167 и при несоответствии данным нормам принимать меры по снижению воздухопроницаемости ограждающих конструкций по всему зданию". 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107327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Нормативные документы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67944" y="1556792"/>
            <a:ext cx="4618856" cy="5112568"/>
          </a:xfrm>
        </p:spPr>
        <p:txBody>
          <a:bodyPr anchor="ctr"/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Главное управление строительного надзора Московской области, в рамках реализации положений законодательства об энергосбережении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энергоэффективности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издало Распоряжение №1 от 24.01.2014 года, согласно которому на обязательной основе при сдаче объектов будут требоваться наличие заключений по результатам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тепловизионного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контроля качества тепловой защиты здания и выборочного контроля кратности воздухообмена в помещениях.</a:t>
            </a:r>
          </a:p>
          <a:p>
            <a:endParaRPr lang="ru-RU" sz="1600" dirty="0"/>
          </a:p>
        </p:txBody>
      </p:sp>
      <p:pic>
        <p:nvPicPr>
          <p:cNvPr id="1026" name="Picture 2" descr="H:\Распоря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553351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107327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Нормативные документы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628775"/>
            <a:ext cx="8713787" cy="1368177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Порядок проведения контроля и анализа результатов контроля воздухопроницаемости указаны в ГОСТ 31167-2009  «Методы определения воздухопроницаемости ограждающих конструкций в натурных условиях».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ГОСТ 31167-2009 устанавливает  классы воздухопроницаемости ограждающих конструкций объекта.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8305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36904" cy="107327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Причины повышенно воздухопроницаемости</a:t>
            </a:r>
            <a:endParaRPr lang="ru-RU" sz="32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88815"/>
            <a:ext cx="8209607" cy="1368177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 воздухопроницаемость влияет:</a:t>
            </a: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Свойства материалов;</a:t>
            </a: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Качество проектирования;</a:t>
            </a: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Качество строительных работ.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1073274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Воздухопроницаемость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628774"/>
            <a:ext cx="5833343" cy="4824561"/>
          </a:xfrm>
        </p:spPr>
        <p:txBody>
          <a:bodyPr anchor="ctr">
            <a:no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Для измерения воздухопроницаемости, определения кратности воздухообмена, принятия решения о соответствии установленным требованиям, а также для выявления скрытых дефектов применяются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аэродвери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- специализированные комплекты измерительного оборудования.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7043" t="4534" r="35741" b="3660"/>
          <a:stretch>
            <a:fillRect/>
          </a:stretch>
        </p:blipFill>
        <p:spPr bwMode="auto">
          <a:xfrm>
            <a:off x="611560" y="1556793"/>
            <a:ext cx="2304256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3356992"/>
            <a:ext cx="576064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4636</TotalTime>
  <Words>1342</Words>
  <Application>Microsoft Office PowerPoint</Application>
  <PresentationFormat>Экран (4:3)</PresentationFormat>
  <Paragraphs>119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Яркая</vt:lpstr>
      <vt:lpstr>Контроль воздухопроницаемости зданий и сооружений. Аттестация специалистов по контролю воздухопроницаемости</vt:lpstr>
      <vt:lpstr>Тепло и комфорт</vt:lpstr>
      <vt:lpstr>Тепло и комфорт</vt:lpstr>
      <vt:lpstr>Термины и определения</vt:lpstr>
      <vt:lpstr>Нормативные документы</vt:lpstr>
      <vt:lpstr>Нормативные документы</vt:lpstr>
      <vt:lpstr>Нормативные документы</vt:lpstr>
      <vt:lpstr>Причины повышенно воздухопроницаемости</vt:lpstr>
      <vt:lpstr>Воздухопроницаемость</vt:lpstr>
      <vt:lpstr>Принцип измерения</vt:lpstr>
      <vt:lpstr>Воздухопроницаемость</vt:lpstr>
      <vt:lpstr>Оборудование для проведения контроля</vt:lpstr>
      <vt:lpstr>Вентилятор</vt:lpstr>
      <vt:lpstr>Дифференциальный манометр</vt:lpstr>
      <vt:lpstr>Схема установки </vt:lpstr>
      <vt:lpstr>Подготовка здания к тесту</vt:lpstr>
      <vt:lpstr>Процесс установки</vt:lpstr>
      <vt:lpstr>Процесс измерения и поиск мест инфильтрации</vt:lpstr>
      <vt:lpstr>Поиск мест инфильтрации</vt:lpstr>
      <vt:lpstr>Поиск мест инфильтрации</vt:lpstr>
      <vt:lpstr>Поиск мест инфильтрации</vt:lpstr>
      <vt:lpstr>Поиск мест инфильтрации</vt:lpstr>
      <vt:lpstr>Поиск мест инфильтрации</vt:lpstr>
      <vt:lpstr>Результаты измерений</vt:lpstr>
      <vt:lpstr>Факторы влияющие на достоверность неразрушающего контроля </vt:lpstr>
      <vt:lpstr>Персонал </vt:lpstr>
      <vt:lpstr>Экзамены</vt:lpstr>
      <vt:lpstr>Практический экзамены</vt:lpstr>
      <vt:lpstr>Образцы для практического экзамена</vt:lpstr>
      <vt:lpstr>Образцы для практического экзамена</vt:lpstr>
      <vt:lpstr>Итоги аттестации</vt:lpstr>
      <vt:lpstr>Перспективы</vt:lpstr>
      <vt:lpstr>Спасибо  за 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компаний "Качество". Комплексный подход к обеспечению функционирования систем менеджмента качества организаций</dc:title>
  <dc:creator>Сластихин</dc:creator>
  <cp:lastModifiedBy>Сластихин</cp:lastModifiedBy>
  <cp:revision>232</cp:revision>
  <dcterms:created xsi:type="dcterms:W3CDTF">2013-05-05T12:33:20Z</dcterms:created>
  <dcterms:modified xsi:type="dcterms:W3CDTF">2014-09-30T08:33:18Z</dcterms:modified>
</cp:coreProperties>
</file>