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5" r:id="rId8"/>
    <p:sldId id="258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E7DD2A-DC86-4BEA-A613-E388D847457D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11424BB-7A43-48A0-A5E8-2A80994096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2714643"/>
          </a:xfrm>
        </p:spPr>
        <p:txBody>
          <a:bodyPr>
            <a:normAutofit fontScale="90000"/>
          </a:bodyPr>
          <a:lstStyle/>
          <a:p>
            <a:r>
              <a:rPr lang="ru-RU" dirty="0"/>
              <a:t>Изменения и требования нормативной документации в области неразрушающего контроля объектов железнодорожного транспорта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429132"/>
            <a:ext cx="7286676" cy="1752600"/>
          </a:xfrm>
        </p:spPr>
        <p:txBody>
          <a:bodyPr/>
          <a:lstStyle/>
          <a:p>
            <a:r>
              <a:rPr lang="ru-RU" dirty="0" smtClean="0"/>
              <a:t>Бобров А.Л.</a:t>
            </a:r>
          </a:p>
          <a:p>
            <a:r>
              <a:rPr lang="ru-RU" dirty="0" smtClean="0"/>
              <a:t>ЭЦ «Транссиб» (Сибирский государственный университет путей сообщения)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904" y="188640"/>
            <a:ext cx="80340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параметры УЗ контроля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397000"/>
          <a:ext cx="7224465" cy="49843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9768"/>
                <a:gridCol w="936104"/>
                <a:gridCol w="1224136"/>
                <a:gridCol w="2088232"/>
                <a:gridCol w="2016225"/>
              </a:tblGrid>
              <a:tr h="996866">
                <a:tc>
                  <a:txBody>
                    <a:bodyPr/>
                    <a:lstStyle/>
                    <a:p>
                      <a:r>
                        <a:rPr lang="ru-RU" dirty="0" smtClean="0"/>
                        <a:t>№ ПЭП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Угол ввода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Мертвая зона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Рекомендуемая</a:t>
                      </a:r>
                      <a:r>
                        <a:rPr lang="ru-RU" baseline="0" dirty="0" smtClean="0"/>
                        <a:t> условная чувствительность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Минимальная условная </a:t>
                      </a:r>
                      <a:r>
                        <a:rPr lang="ru-RU" baseline="0" dirty="0" smtClean="0"/>
                        <a:t>чувствительность</a:t>
                      </a:r>
                      <a:endParaRPr lang="ru-RU" dirty="0"/>
                    </a:p>
                  </a:txBody>
                  <a:tcPr/>
                </a:tc>
              </a:tr>
              <a:tr h="99686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6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16 (эхо)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14 (ЗТМ)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9686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3</a:t>
                      </a:r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9686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9686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(58)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8219340" cy="208279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9.1. Подвижной состав и контейнеры, предназначенные для транспортирования опасных веществ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143116"/>
            <a:ext cx="7498080" cy="417672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Вагоны </a:t>
            </a:r>
          </a:p>
          <a:p>
            <a:pPr marL="365125" indent="-6350">
              <a:spcBef>
                <a:spcPts val="1200"/>
              </a:spcBef>
              <a:spcAft>
                <a:spcPts val="1200"/>
              </a:spcAft>
              <a:buFont typeface="Courier New" pitchFamily="49" charset="0"/>
              <a:buChar char="o"/>
            </a:pPr>
            <a:r>
              <a:rPr lang="ru-RU" sz="2400" dirty="0" smtClean="0"/>
              <a:t>Цистерны</a:t>
            </a:r>
          </a:p>
          <a:p>
            <a:pPr marL="365125" indent="173038">
              <a:spcBef>
                <a:spcPts val="1200"/>
              </a:spcBef>
              <a:spcAft>
                <a:spcPts val="1200"/>
              </a:spcAft>
              <a:buFont typeface="Courier New" pitchFamily="49" charset="0"/>
              <a:buChar char="o"/>
            </a:pPr>
            <a:r>
              <a:rPr lang="ru-RU" sz="2400" dirty="0" smtClean="0"/>
              <a:t>Хопперы</a:t>
            </a:r>
          </a:p>
          <a:p>
            <a:pPr marL="365125" indent="173038">
              <a:spcBef>
                <a:spcPts val="1200"/>
              </a:spcBef>
              <a:spcAft>
                <a:spcPts val="1200"/>
              </a:spcAft>
              <a:buFont typeface="Courier New" pitchFamily="49" charset="0"/>
              <a:buChar char="o"/>
            </a:pPr>
            <a:r>
              <a:rPr lang="ru-RU" sz="2400" dirty="0" smtClean="0"/>
              <a:t>Платформы</a:t>
            </a:r>
          </a:p>
          <a:p>
            <a:pPr marL="365125" indent="173038">
              <a:buFont typeface="Courier New" pitchFamily="49" charset="0"/>
              <a:buChar char="o"/>
            </a:pPr>
            <a:endParaRPr lang="ru-RU" sz="2400" dirty="0" smtClean="0"/>
          </a:p>
          <a:p>
            <a:r>
              <a:rPr lang="ru-RU" sz="2400" dirty="0" smtClean="0"/>
              <a:t>Специальный </a:t>
            </a:r>
          </a:p>
          <a:p>
            <a:pPr>
              <a:buNone/>
            </a:pPr>
            <a:r>
              <a:rPr lang="ru-RU" sz="2400" dirty="0" smtClean="0"/>
              <a:t>подвижной состав</a:t>
            </a:r>
            <a:endParaRPr lang="ru-RU" sz="2400" dirty="0"/>
          </a:p>
        </p:txBody>
      </p:sp>
      <p:pic>
        <p:nvPicPr>
          <p:cNvPr id="2050" name="Picture 2" descr="http://im2-tub-ru.yandex.net/i?id=cbd0a8e97d0f69e566f6c07af1f0f29f-75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071678"/>
            <a:ext cx="2857500" cy="1428750"/>
          </a:xfrm>
          <a:prstGeom prst="rect">
            <a:avLst/>
          </a:prstGeom>
          <a:noFill/>
        </p:spPr>
      </p:pic>
      <p:pic>
        <p:nvPicPr>
          <p:cNvPr id="2052" name="Picture 4" descr="http://im0-tub-ru.yandex.net/i?id=3c413b4ea2a8b792abb5060830d476b7-60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928934"/>
            <a:ext cx="2857500" cy="1409700"/>
          </a:xfrm>
          <a:prstGeom prst="rect">
            <a:avLst/>
          </a:prstGeom>
          <a:noFill/>
        </p:spPr>
      </p:pic>
      <p:pic>
        <p:nvPicPr>
          <p:cNvPr id="2054" name="Picture 6" descr="http://im2-tub-ru.yandex.net/i?id=38e5a11fe79b237bb489de7362a2ff20-39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3786190"/>
            <a:ext cx="2857500" cy="1114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im3-tub-ru.yandex.net/i?id=a00ba401a567f90b6a734b69e429c617-96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85794"/>
            <a:ext cx="4767296" cy="250033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Ходовая часть подвижного состава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000372"/>
            <a:ext cx="7279796" cy="18573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Колесные пары</a:t>
            </a:r>
          </a:p>
          <a:p>
            <a:r>
              <a:rPr lang="ru-RU" dirty="0" smtClean="0"/>
              <a:t>Тележка</a:t>
            </a:r>
          </a:p>
          <a:p>
            <a:r>
              <a:rPr lang="ru-RU" dirty="0" smtClean="0"/>
              <a:t>Подшипниковый узел</a:t>
            </a:r>
          </a:p>
          <a:p>
            <a:r>
              <a:rPr lang="ru-RU" dirty="0" err="1" smtClean="0"/>
              <a:t>Автосцепное</a:t>
            </a:r>
            <a:r>
              <a:rPr lang="ru-RU" dirty="0" smtClean="0"/>
              <a:t> устройство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5357826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Приемочный контроль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86248" y="5357826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Периодический эксплуатационный</a:t>
            </a:r>
          </a:p>
          <a:p>
            <a:r>
              <a:rPr lang="ru-RU" dirty="0" smtClean="0"/>
              <a:t>контроль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2143108" y="4786322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643438" y="4786322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Приемочный контроль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142984"/>
            <a:ext cx="8005026" cy="510541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РД 32.144-2000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Контроль неразрушающий приемочный. Колеса цельнокатаные, бандажи и оси колесных пар подвижного состава. Технические требования.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ОСТ 32.183-2001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Тележки двухосные грузовых вагонов колеи 1520 мм. Детали литые. Рама боковая и балка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надрессорная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ГОСТ 22703-2012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Детали литые сцепных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автосцепных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устройств железнодорожного подвижного состава. Общие технические условия.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СТО ОПЖТ 19-2012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Типовые методики ультразвукового контроля сварных соединений в металлоконструкциях железнодорожного подвижного состава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Неразрушающий контроль при среднем и капитальном ремонте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 НК В.1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«Правила неразрушающего контроля вагонов, их деталей и составных частей при ремонте. Общие положения»;</a:t>
            </a:r>
          </a:p>
          <a:p>
            <a:pPr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 НК В.2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«Правила неразрушающего контроля деталей и составных частей колесных пар вагонов при ремонте. Специальные требования»</a:t>
            </a:r>
          </a:p>
          <a:p>
            <a:pPr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 НК В.3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«Правила неразрушающего контроля литых деталей тележек грузовых вагонов при ремонте. Специальные требования»</a:t>
            </a:r>
          </a:p>
          <a:p>
            <a:pPr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 НК В.4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«Правила неразрушающего контроля деталей автосцепного устройства и тормозной рычажной передачи вагонов при ремонте. Специальные требования»</a:t>
            </a:r>
          </a:p>
          <a:p>
            <a:pPr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 НК В.5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«Правила неразрушающего контроля сварных соединений при ремонте вагонов. Специальные требования»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ru-RU" sz="2700" dirty="0" smtClean="0"/>
              <a:t>НК при изготовлении и ремонте вагонов может выполняться с использованием следующих видов и методов НК: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0850" lvl="2" indent="-450850">
              <a:tabLst>
                <a:tab pos="27305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изуальный и измерительный</a:t>
            </a:r>
          </a:p>
          <a:p>
            <a:pPr marL="450850" lvl="2" indent="-450850">
              <a:tabLst>
                <a:tab pos="27305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акустический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(ультразвуковые	методы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акустико-эмиссионный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метод);</a:t>
            </a:r>
          </a:p>
          <a:p>
            <a:pPr marL="450850" lvl="2" indent="-45085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вихретоковый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0850" lvl="2" indent="-4508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магнитный (методы магнитопорошковый и феррозондовый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0850" lvl="2" indent="-45085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оптический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визуально-оптический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0850" lvl="2" indent="-4508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проникающими	веществами	(методы	капиллярный	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течеискания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0850" lvl="2" indent="-45085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радиационный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0850" lvl="2" indent="-45085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тепловой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2808312" cy="3010346"/>
          </a:xfrm>
        </p:spPr>
        <p:txBody>
          <a:bodyPr>
            <a:normAutofit/>
          </a:bodyPr>
          <a:lstStyle/>
          <a:p>
            <a:r>
              <a:rPr lang="ru-RU" dirty="0" smtClean="0"/>
              <a:t>Контроль </a:t>
            </a:r>
            <a:br>
              <a:rPr lang="ru-RU" dirty="0" smtClean="0"/>
            </a:br>
            <a:r>
              <a:rPr lang="ru-RU" dirty="0" smtClean="0"/>
              <a:t>деталей </a:t>
            </a:r>
            <a:br>
              <a:rPr lang="ru-RU" dirty="0" smtClean="0"/>
            </a:br>
            <a:r>
              <a:rPr lang="ru-RU" dirty="0" smtClean="0"/>
              <a:t>колесной </a:t>
            </a:r>
            <a:br>
              <a:rPr lang="ru-RU" dirty="0" smtClean="0"/>
            </a:br>
            <a:r>
              <a:rPr lang="ru-RU" dirty="0" smtClean="0"/>
              <a:t>пары</a:t>
            </a:r>
            <a:endParaRPr lang="ru-RU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476250"/>
            <a:ext cx="5334000" cy="638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9.2. Железнодорожные подъездные пути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Требования к рельсам: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НТД/ЦП-2-93 Каталог дефектов рельсов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НТД/ЦП-3-93 Признаки дефектных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остродефектных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рельсов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Дополнения к НТД/ЦП Каталог…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Призанки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 дефектов стрелочных переводов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Требования к пути и земляному полотну: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Правила технической эксплуатации промышленного железнодорожного транспорта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НТД на </a:t>
            </a:r>
            <a:r>
              <a:rPr lang="ru-RU" smtClean="0"/>
              <a:t>проведение контроля: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Положение о системе неразрушающего контроля рельсов и эксплуатации средств рельсовой дефектоскопии в путевом хозяйстве железных дорог ОАО «РЖД»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СТО РЖД 1.11.003-2009 Метод ультразвукового контроля сварных стыков рельсов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СТО РЖД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1.11.007-2009 Система НК ОАО «РЖД». Элементы стрелочных переводов. Технические требования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592</TotalTime>
  <Words>395</Words>
  <Application>Microsoft Office PowerPoint</Application>
  <PresentationFormat>Экран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Изменения и требования нормативной документации в области неразрушающего контроля объектов железнодорожного транспорта</vt:lpstr>
      <vt:lpstr>9.1. Подвижной состав и контейнеры, предназначенные для транспортирования опасных веществ</vt:lpstr>
      <vt:lpstr>Ходовая часть подвижного состава</vt:lpstr>
      <vt:lpstr>Приемочный контроль </vt:lpstr>
      <vt:lpstr>Неразрушающий контроль при среднем и капитальном ремонте</vt:lpstr>
      <vt:lpstr>НК при изготовлении и ремонте вагонов может выполняться с использованием следующих видов и методов НК: </vt:lpstr>
      <vt:lpstr>Контроль  деталей  колесной  пары</vt:lpstr>
      <vt:lpstr>9.2. Железнодорожные подъездные пути</vt:lpstr>
      <vt:lpstr>НТД на проведение контроля:</vt:lpstr>
      <vt:lpstr>Основные параметры УЗ контроля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и требования нормативной документации в области неразрушающего контроля объектов железнодорожного транспорта</dc:title>
  <dc:creator>1</dc:creator>
  <cp:lastModifiedBy>1</cp:lastModifiedBy>
  <cp:revision>27</cp:revision>
  <dcterms:created xsi:type="dcterms:W3CDTF">2014-09-27T05:10:51Z</dcterms:created>
  <dcterms:modified xsi:type="dcterms:W3CDTF">2014-09-30T13:51:27Z</dcterms:modified>
</cp:coreProperties>
</file>